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2" r:id="rId4"/>
    <p:sldId id="273" r:id="rId5"/>
    <p:sldId id="263" r:id="rId6"/>
    <p:sldId id="267" r:id="rId7"/>
    <p:sldId id="268" r:id="rId8"/>
    <p:sldId id="269" r:id="rId9"/>
    <p:sldId id="270" r:id="rId10"/>
    <p:sldId id="258" r:id="rId11"/>
    <p:sldId id="259" r:id="rId12"/>
    <p:sldId id="271" r:id="rId13"/>
    <p:sldId id="274" r:id="rId14"/>
    <p:sldId id="262" r:id="rId15"/>
    <p:sldId id="266" r:id="rId16"/>
    <p:sldId id="276" r:id="rId17"/>
    <p:sldId id="277" r:id="rId18"/>
    <p:sldId id="275" r:id="rId19"/>
    <p:sldId id="265" r:id="rId20"/>
    <p:sldId id="26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790C7-07EA-4BDB-A8B8-820E9E2CFEA5}" type="datetimeFigureOut">
              <a:rPr lang="en-IN" smtClean="0"/>
              <a:t>02-03-2024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843E-1C38-4107-8338-88DE722D1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807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790C7-07EA-4BDB-A8B8-820E9E2CFEA5}" type="datetimeFigureOut">
              <a:rPr lang="en-IN" smtClean="0"/>
              <a:t>02-03-2024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843E-1C38-4107-8338-88DE722D1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505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790C7-07EA-4BDB-A8B8-820E9E2CFEA5}" type="datetimeFigureOut">
              <a:rPr lang="en-IN" smtClean="0"/>
              <a:t>02-03-2024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843E-1C38-4107-8338-88DE722D1362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2249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790C7-07EA-4BDB-A8B8-820E9E2CFEA5}" type="datetimeFigureOut">
              <a:rPr lang="en-IN" smtClean="0"/>
              <a:t>02-03-2024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843E-1C38-4107-8338-88DE722D1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100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790C7-07EA-4BDB-A8B8-820E9E2CFEA5}" type="datetimeFigureOut">
              <a:rPr lang="en-IN" smtClean="0"/>
              <a:t>02-03-2024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843E-1C38-4107-8338-88DE722D1362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8613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790C7-07EA-4BDB-A8B8-820E9E2CFEA5}" type="datetimeFigureOut">
              <a:rPr lang="en-IN" smtClean="0"/>
              <a:t>02-03-2024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843E-1C38-4107-8338-88DE722D1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18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790C7-07EA-4BDB-A8B8-820E9E2CFEA5}" type="datetimeFigureOut">
              <a:rPr lang="en-IN" smtClean="0"/>
              <a:t>02-03-2024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843E-1C38-4107-8338-88DE722D1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2113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790C7-07EA-4BDB-A8B8-820E9E2CFEA5}" type="datetimeFigureOut">
              <a:rPr lang="en-IN" smtClean="0"/>
              <a:t>02-03-2024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843E-1C38-4107-8338-88DE722D1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505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790C7-07EA-4BDB-A8B8-820E9E2CFEA5}" type="datetimeFigureOut">
              <a:rPr lang="en-IN" smtClean="0"/>
              <a:t>02-03-2024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843E-1C38-4107-8338-88DE722D1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2760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790C7-07EA-4BDB-A8B8-820E9E2CFEA5}" type="datetimeFigureOut">
              <a:rPr lang="en-IN" smtClean="0"/>
              <a:t>02-03-2024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843E-1C38-4107-8338-88DE722D1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6921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790C7-07EA-4BDB-A8B8-820E9E2CFEA5}" type="datetimeFigureOut">
              <a:rPr lang="en-IN" smtClean="0"/>
              <a:t>02-03-2024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843E-1C38-4107-8338-88DE722D1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59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790C7-07EA-4BDB-A8B8-820E9E2CFEA5}" type="datetimeFigureOut">
              <a:rPr lang="en-IN" smtClean="0"/>
              <a:t>02-03-2024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843E-1C38-4107-8338-88DE722D1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307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790C7-07EA-4BDB-A8B8-820E9E2CFEA5}" type="datetimeFigureOut">
              <a:rPr lang="en-IN" smtClean="0"/>
              <a:t>02-03-2024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843E-1C38-4107-8338-88DE722D1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6074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790C7-07EA-4BDB-A8B8-820E9E2CFEA5}" type="datetimeFigureOut">
              <a:rPr lang="en-IN" smtClean="0"/>
              <a:t>02-03-2024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843E-1C38-4107-8338-88DE722D1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8598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790C7-07EA-4BDB-A8B8-820E9E2CFEA5}" type="datetimeFigureOut">
              <a:rPr lang="en-IN" smtClean="0"/>
              <a:t>02-03-2024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843E-1C38-4107-8338-88DE722D1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705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790C7-07EA-4BDB-A8B8-820E9E2CFEA5}" type="datetimeFigureOut">
              <a:rPr lang="en-IN" smtClean="0"/>
              <a:t>02-03-2024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843E-1C38-4107-8338-88DE722D1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419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790C7-07EA-4BDB-A8B8-820E9E2CFEA5}" type="datetimeFigureOut">
              <a:rPr lang="en-IN" smtClean="0"/>
              <a:t>02-03-2024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8E9843E-1C38-4107-8338-88DE722D1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371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1F76-B56C-5E70-2F8B-57E29311A1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Litoria</a:t>
            </a:r>
            <a:r>
              <a:rPr lang="en-US" dirty="0"/>
              <a:t> Frog Data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FE097-0AA7-B44E-98E3-5013B0D5E7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848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2E8CB-B32E-92E2-2BB1-ED19C1BBE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 – Is data really big?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9B002-DC0D-E70B-5868-EDC78BE9B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Overlapping data</a:t>
            </a:r>
          </a:p>
          <a:p>
            <a:r>
              <a:rPr lang="en-US" dirty="0"/>
              <a:t>Actual data is 95% smaller</a:t>
            </a:r>
          </a:p>
          <a:p>
            <a:r>
              <a:rPr lang="en-US" dirty="0"/>
              <a:t>59216 rows originally but 2984 rows are unique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64CF58-53E1-A2E3-2A44-89AE28F2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210" y="3336416"/>
            <a:ext cx="9674492" cy="332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68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83329-E066-664D-D7CF-93699EB2E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do?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A8162-34C4-1A6D-AD3A-38CA097DD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data to such a small size</a:t>
            </a:r>
          </a:p>
          <a:p>
            <a:r>
              <a:rPr lang="en-US" dirty="0" err="1"/>
              <a:t>OccurrenceStatus</a:t>
            </a:r>
            <a:r>
              <a:rPr lang="en-US" dirty="0"/>
              <a:t> set to one even if one entry of </a:t>
            </a:r>
            <a:r>
              <a:rPr lang="en-US" dirty="0" err="1"/>
              <a:t>Litoria</a:t>
            </a:r>
            <a:r>
              <a:rPr lang="en-US" dirty="0"/>
              <a:t> </a:t>
            </a:r>
            <a:r>
              <a:rPr lang="en-US" dirty="0" err="1"/>
              <a:t>Fallax</a:t>
            </a:r>
            <a:r>
              <a:rPr lang="en-US" dirty="0"/>
              <a:t> is present in that feature set.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B32605-B7D7-B3EE-A30E-575C63923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98" y="3168648"/>
            <a:ext cx="9588403" cy="357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81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321A3-E142-78A3-3921-FDC53D723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E8043-C0BD-A221-4BDC-E65F42D7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and validation predictions</a:t>
            </a:r>
            <a:endParaRPr lang="en-I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E0C7E88-3539-3A7A-66BA-4B2AD734D87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6165648"/>
              </p:ext>
            </p:extLst>
          </p:nvPr>
        </p:nvGraphicFramePr>
        <p:xfrm>
          <a:off x="677863" y="2160588"/>
          <a:ext cx="4183062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354">
                  <a:extLst>
                    <a:ext uri="{9D8B030D-6E8A-4147-A177-3AD203B41FA5}">
                      <a16:colId xmlns:a16="http://schemas.microsoft.com/office/drawing/2014/main" val="1633290978"/>
                    </a:ext>
                  </a:extLst>
                </a:gridCol>
                <a:gridCol w="1394354">
                  <a:extLst>
                    <a:ext uri="{9D8B030D-6E8A-4147-A177-3AD203B41FA5}">
                      <a16:colId xmlns:a16="http://schemas.microsoft.com/office/drawing/2014/main" val="1469547026"/>
                    </a:ext>
                  </a:extLst>
                </a:gridCol>
                <a:gridCol w="1394354">
                  <a:extLst>
                    <a:ext uri="{9D8B030D-6E8A-4147-A177-3AD203B41FA5}">
                      <a16:colId xmlns:a16="http://schemas.microsoft.com/office/drawing/2014/main" val="2909168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  <a:endParaRPr lang="en-IN" dirty="0"/>
                    </a:p>
                  </a:txBody>
                  <a:tcPr marL="73819" marR="7381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Validation</a:t>
                      </a:r>
                    </a:p>
                    <a:p>
                      <a:r>
                        <a:rPr lang="en-US" dirty="0"/>
                        <a:t>Accuracy</a:t>
                      </a:r>
                      <a:endParaRPr lang="en-IN" dirty="0"/>
                    </a:p>
                  </a:txBody>
                  <a:tcPr marL="73819" marR="7381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Validation</a:t>
                      </a:r>
                    </a:p>
                    <a:p>
                      <a:r>
                        <a:rPr lang="en-US" dirty="0"/>
                        <a:t>F1</a:t>
                      </a:r>
                      <a:endParaRPr lang="en-IN" dirty="0"/>
                    </a:p>
                  </a:txBody>
                  <a:tcPr marL="73819" marR="73819"/>
                </a:tc>
                <a:extLst>
                  <a:ext uri="{0D108BD9-81ED-4DB2-BD59-A6C34878D82A}">
                    <a16:rowId xmlns:a16="http://schemas.microsoft.com/office/drawing/2014/main" val="563993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  <a:endParaRPr lang="en-IN" dirty="0"/>
                    </a:p>
                  </a:txBody>
                  <a:tcPr marL="73819" marR="7381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  <a:endParaRPr lang="en-IN" dirty="0"/>
                    </a:p>
                  </a:txBody>
                  <a:tcPr marL="73819" marR="7381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</a:t>
                      </a:r>
                      <a:endParaRPr lang="en-IN" dirty="0"/>
                    </a:p>
                  </a:txBody>
                  <a:tcPr marL="73819" marR="73819"/>
                </a:tc>
                <a:extLst>
                  <a:ext uri="{0D108BD9-81ED-4DB2-BD59-A6C34878D82A}">
                    <a16:rowId xmlns:a16="http://schemas.microsoft.com/office/drawing/2014/main" val="2805216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LightGBM</a:t>
                      </a:r>
                      <a:endParaRPr lang="en-IN" dirty="0"/>
                    </a:p>
                  </a:txBody>
                  <a:tcPr marL="73819" marR="7381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</a:t>
                      </a:r>
                      <a:endParaRPr lang="en-IN" dirty="0"/>
                    </a:p>
                  </a:txBody>
                  <a:tcPr marL="73819" marR="7381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</a:t>
                      </a:r>
                      <a:endParaRPr lang="en-IN" dirty="0"/>
                    </a:p>
                  </a:txBody>
                  <a:tcPr marL="73819" marR="73819"/>
                </a:tc>
                <a:extLst>
                  <a:ext uri="{0D108BD9-81ED-4DB2-BD59-A6C34878D82A}">
                    <a16:rowId xmlns:a16="http://schemas.microsoft.com/office/drawing/2014/main" val="163449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 marL="73819" marR="7381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  <a:endParaRPr lang="en-IN" dirty="0"/>
                    </a:p>
                  </a:txBody>
                  <a:tcPr marL="73819" marR="7381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</a:t>
                      </a:r>
                      <a:endParaRPr lang="en-IN" dirty="0"/>
                    </a:p>
                  </a:txBody>
                  <a:tcPr marL="73819" marR="73819"/>
                </a:tc>
                <a:extLst>
                  <a:ext uri="{0D108BD9-81ED-4DB2-BD59-A6C34878D82A}">
                    <a16:rowId xmlns:a16="http://schemas.microsoft.com/office/drawing/2014/main" val="3330183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  <a:endParaRPr lang="en-IN" dirty="0"/>
                    </a:p>
                  </a:txBody>
                  <a:tcPr marL="73819" marR="7381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  <a:endParaRPr lang="en-IN" dirty="0"/>
                    </a:p>
                  </a:txBody>
                  <a:tcPr marL="73819" marR="7381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  <a:endParaRPr lang="en-IN" dirty="0"/>
                    </a:p>
                  </a:txBody>
                  <a:tcPr marL="73819" marR="73819"/>
                </a:tc>
                <a:extLst>
                  <a:ext uri="{0D108BD9-81ED-4DB2-BD59-A6C34878D82A}">
                    <a16:rowId xmlns:a16="http://schemas.microsoft.com/office/drawing/2014/main" val="1847977081"/>
                  </a:ext>
                </a:extLst>
              </a:tr>
            </a:tbl>
          </a:graphicData>
        </a:graphic>
      </p:graphicFrame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D46DE3-D55E-5342-3A3C-195AE24F26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89525" y="2279485"/>
            <a:ext cx="4184650" cy="3643643"/>
          </a:xfrm>
        </p:spPr>
      </p:pic>
    </p:spTree>
    <p:extLst>
      <p:ext uri="{BB962C8B-B14F-4D97-AF65-F5344CB8AC3E}">
        <p14:creationId xmlns:p14="http://schemas.microsoft.com/office/powerpoint/2010/main" val="1855769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D7133-9B50-06B2-204B-24430270DE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 still didn’t get good F1 score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53246D-4BEB-F530-A427-8E1C861260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0.68 for </a:t>
            </a:r>
            <a:r>
              <a:rPr lang="en-US" dirty="0" err="1"/>
              <a:t>LighGBM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5636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9E6E-A6E8-9959-2B67-65792CC0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 – Reason for little Information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0D5B4-3587-A83E-54D5-1604E33B5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424785" cy="3880773"/>
          </a:xfrm>
        </p:spPr>
        <p:txBody>
          <a:bodyPr/>
          <a:lstStyle/>
          <a:p>
            <a:r>
              <a:rPr lang="en-US" dirty="0"/>
              <a:t>Data collected is the average climate data for the year 2017-2019 irrespective of time </a:t>
            </a:r>
          </a:p>
          <a:p>
            <a:r>
              <a:rPr lang="en-US" dirty="0"/>
              <a:t>Does not reflect current weather conditions for the frog presence</a:t>
            </a:r>
          </a:p>
          <a:p>
            <a:pPr lvl="1"/>
            <a:endParaRPr lang="en-US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5483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4459-0E96-1280-2C8A-87E21804C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did?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B6D65-1443-386E-BAFC-DB4C6F58B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Taken data to the nearest time, latitude, and longitude</a:t>
            </a:r>
          </a:p>
          <a:p>
            <a:r>
              <a:rPr lang="en-US" dirty="0"/>
              <a:t>Learnt to collect data from </a:t>
            </a:r>
            <a:r>
              <a:rPr lang="en-US" dirty="0" err="1"/>
              <a:t>xarray</a:t>
            </a:r>
            <a:r>
              <a:rPr lang="en-US" dirty="0"/>
              <a:t> faster</a:t>
            </a:r>
          </a:p>
          <a:p>
            <a:r>
              <a:rPr lang="en-US" dirty="0"/>
              <a:t>Increment in rows from 2984 to 17440 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96B21-2353-9FD4-F25E-AB0E6816D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56" y="3357708"/>
            <a:ext cx="9251725" cy="335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9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EBFAB-020E-D15A-DE3E-A44D94FF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reading</a:t>
            </a:r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FEC5F1B-F9EF-BBA5-571E-B6A902EA8A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Litoria</a:t>
            </a:r>
            <a:r>
              <a:rPr lang="en-US" dirty="0"/>
              <a:t> </a:t>
            </a:r>
            <a:r>
              <a:rPr lang="en-US" dirty="0" err="1"/>
              <a:t>Fallax</a:t>
            </a:r>
            <a:r>
              <a:rPr lang="en-US" dirty="0"/>
              <a:t>, on average, is present in areas having</a:t>
            </a:r>
          </a:p>
          <a:p>
            <a:pPr lvl="1"/>
            <a:r>
              <a:rPr lang="en-US" dirty="0"/>
              <a:t> High-temperature</a:t>
            </a:r>
          </a:p>
          <a:p>
            <a:pPr lvl="1"/>
            <a:r>
              <a:rPr lang="en-US" dirty="0"/>
              <a:t>High Actual Evapotranspiration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0D3C3-FAB8-A934-9ED1-8BF42F0241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0" b="64225"/>
          <a:stretch/>
        </p:blipFill>
        <p:spPr>
          <a:xfrm>
            <a:off x="8479001" y="2070660"/>
            <a:ext cx="3035665" cy="412732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B464413-0577-54C6-4326-AAF11CF489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78649"/>
          <a:stretch/>
        </p:blipFill>
        <p:spPr>
          <a:xfrm>
            <a:off x="5085591" y="2074863"/>
            <a:ext cx="3035665" cy="409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94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BC39-0C4D-BBE2-AC31-3C20CD0D9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reading - Continued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D6CFF-001C-C5F7-8021-7069008503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Litoria</a:t>
            </a:r>
            <a:r>
              <a:rPr lang="en-US" dirty="0"/>
              <a:t> </a:t>
            </a:r>
            <a:r>
              <a:rPr lang="en-US" dirty="0" err="1"/>
              <a:t>Fallax</a:t>
            </a:r>
            <a:r>
              <a:rPr lang="en-US" dirty="0"/>
              <a:t>, on average, is present in areas having</a:t>
            </a:r>
          </a:p>
          <a:p>
            <a:pPr lvl="1"/>
            <a:r>
              <a:rPr lang="en-US" dirty="0"/>
              <a:t>More Vapor Pressure </a:t>
            </a:r>
          </a:p>
          <a:p>
            <a:pPr lvl="1"/>
            <a:r>
              <a:rPr lang="en-US" dirty="0"/>
              <a:t>More Downward Short wave radiation flux</a:t>
            </a:r>
          </a:p>
          <a:p>
            <a:pPr lvl="1"/>
            <a:r>
              <a:rPr lang="en-US" dirty="0"/>
              <a:t>More Climate Water deficit</a:t>
            </a:r>
          </a:p>
          <a:p>
            <a:pPr lvl="1"/>
            <a:r>
              <a:rPr lang="en-US" dirty="0"/>
              <a:t>Less windy area</a:t>
            </a:r>
          </a:p>
          <a:p>
            <a:pPr lvl="1"/>
            <a:endParaRPr lang="en-US" dirty="0"/>
          </a:p>
          <a:p>
            <a:pPr lvl="1"/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D14F1-1DBF-2ED5-E158-5AF2913199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64149" b="7050"/>
          <a:stretch/>
        </p:blipFill>
        <p:spPr>
          <a:xfrm>
            <a:off x="8688109" y="2180844"/>
            <a:ext cx="2424294" cy="441009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29E615-34B3-6712-0256-AFE001A5D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646" b="35674"/>
          <a:stretch/>
        </p:blipFill>
        <p:spPr>
          <a:xfrm>
            <a:off x="5151353" y="2095078"/>
            <a:ext cx="3278345" cy="448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19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9E5A755-8206-7441-9E6B-C8AD512E1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and Validation Predictions</a:t>
            </a:r>
            <a:endParaRPr lang="en-IN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9CA690D6-B20D-D689-F0F6-F66C49F0764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37119105"/>
              </p:ext>
            </p:extLst>
          </p:nvPr>
        </p:nvGraphicFramePr>
        <p:xfrm>
          <a:off x="677863" y="2160588"/>
          <a:ext cx="4183062" cy="330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354">
                  <a:extLst>
                    <a:ext uri="{9D8B030D-6E8A-4147-A177-3AD203B41FA5}">
                      <a16:colId xmlns:a16="http://schemas.microsoft.com/office/drawing/2014/main" val="1725044907"/>
                    </a:ext>
                  </a:extLst>
                </a:gridCol>
                <a:gridCol w="1394354">
                  <a:extLst>
                    <a:ext uri="{9D8B030D-6E8A-4147-A177-3AD203B41FA5}">
                      <a16:colId xmlns:a16="http://schemas.microsoft.com/office/drawing/2014/main" val="760537633"/>
                    </a:ext>
                  </a:extLst>
                </a:gridCol>
                <a:gridCol w="1394354">
                  <a:extLst>
                    <a:ext uri="{9D8B030D-6E8A-4147-A177-3AD203B41FA5}">
                      <a16:colId xmlns:a16="http://schemas.microsoft.com/office/drawing/2014/main" val="2734263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Validation</a:t>
                      </a:r>
                    </a:p>
                    <a:p>
                      <a:r>
                        <a:rPr lang="en-US" dirty="0"/>
                        <a:t>Accuracy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Validation </a:t>
                      </a:r>
                    </a:p>
                    <a:p>
                      <a:r>
                        <a:rPr lang="en-US" dirty="0"/>
                        <a:t>F1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626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417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GaussianNB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595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690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54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LightGBM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772887"/>
                  </a:ext>
                </a:extLst>
              </a:tr>
            </a:tbl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6A017C-1B76-44BB-8F06-1B08F62211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Uploaded the results using </a:t>
            </a:r>
            <a:r>
              <a:rPr lang="en-US" dirty="0" err="1"/>
              <a:t>lightGBM</a:t>
            </a:r>
            <a:r>
              <a:rPr lang="en-US" dirty="0"/>
              <a:t> model </a:t>
            </a:r>
          </a:p>
          <a:p>
            <a:pPr lvl="1"/>
            <a:r>
              <a:rPr lang="en-US" dirty="0"/>
              <a:t>Unable to get a good F1 score</a:t>
            </a:r>
          </a:p>
          <a:p>
            <a:pPr lvl="1"/>
            <a:r>
              <a:rPr lang="en-US" dirty="0"/>
              <a:t>Implies our data is yet to be refined.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9188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8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0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1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2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A730BC-61BC-788E-A923-0509E0778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67" y="310048"/>
            <a:ext cx="1046357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Observation 3 – Satellite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6C714-0A13-7229-6646-1066402A3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601" y="1663200"/>
            <a:ext cx="3720916" cy="35607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Occurrence dataset: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Latitude and longitude data:  6 decimal points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Time data: Accurate to minutes</a:t>
            </a:r>
          </a:p>
          <a:p>
            <a:pPr>
              <a:lnSpc>
                <a:spcPct val="90000"/>
              </a:lnSpc>
            </a:pPr>
            <a:r>
              <a:rPr lang="en-US" dirty="0"/>
              <a:t>Satellite dataset: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Latitude and Longitude data: 2 decimal points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Time data: Some dates are missing</a:t>
            </a:r>
          </a:p>
          <a:p>
            <a:pPr>
              <a:lnSpc>
                <a:spcPct val="90000"/>
              </a:lnSpc>
            </a:pPr>
            <a:r>
              <a:rPr lang="en-US" dirty="0"/>
              <a:t>Disparity is 51 kilometers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29E744-0DE8-D2D7-16AC-887B7ED2A4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6594" r="14676"/>
          <a:stretch/>
        </p:blipFill>
        <p:spPr>
          <a:xfrm>
            <a:off x="4654035" y="1534495"/>
            <a:ext cx="6907499" cy="49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30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31C0F-CB22-E69B-A1D0-AE394668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Litoria</a:t>
            </a:r>
            <a:r>
              <a:rPr lang="en-US" dirty="0"/>
              <a:t> </a:t>
            </a:r>
            <a:r>
              <a:rPr lang="en-US" dirty="0" err="1"/>
              <a:t>Fallax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AAA2F-F623-B9EF-EF9C-5D4CAEA42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System: Terrestrial, Freshwater (=Inland waters)</a:t>
            </a:r>
          </a:p>
          <a:p>
            <a:r>
              <a:rPr lang="en-US" dirty="0"/>
              <a:t>Habitat: Wetlands (inland), Artificial/Aquatic &amp; Marine </a:t>
            </a:r>
          </a:p>
          <a:p>
            <a:r>
              <a:rPr lang="en-IN" dirty="0"/>
              <a:t>Breeding: Water body areas with vegetation</a:t>
            </a:r>
          </a:p>
          <a:p>
            <a:r>
              <a:rPr lang="en-US" dirty="0"/>
              <a:t>known in Australia for becoming lost frogs by turning up in fruit shops outside of their normal range</a:t>
            </a:r>
          </a:p>
        </p:txBody>
      </p:sp>
    </p:spTree>
    <p:extLst>
      <p:ext uri="{BB962C8B-B14F-4D97-AF65-F5344CB8AC3E}">
        <p14:creationId xmlns:p14="http://schemas.microsoft.com/office/powerpoint/2010/main" val="4195883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6AB0B-B007-24A0-7EEB-F502644CF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and after thoughts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74B62-BE9E-8B2C-2B97-9F96C23BD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consider frog presence radius.</a:t>
            </a:r>
          </a:p>
          <a:p>
            <a:r>
              <a:rPr lang="en-US" dirty="0"/>
              <a:t>Need to calculate the time difference.</a:t>
            </a:r>
          </a:p>
          <a:p>
            <a:r>
              <a:rPr lang="en-US" dirty="0"/>
              <a:t>Consider different approaches - If the surrounding data of the test data contains our frog species, can we predict the presence of our frog in the test data</a:t>
            </a:r>
          </a:p>
        </p:txBody>
      </p:sp>
    </p:spTree>
    <p:extLst>
      <p:ext uri="{BB962C8B-B14F-4D97-AF65-F5344CB8AC3E}">
        <p14:creationId xmlns:p14="http://schemas.microsoft.com/office/powerpoint/2010/main" val="533577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C18A2-E7F8-011E-166A-3CF36B46E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Occurrence Data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D4E76-DA79-C14B-DA8F-DC257B40D0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Contains when, where and what species of frog spotted</a:t>
            </a:r>
          </a:p>
          <a:p>
            <a:r>
              <a:rPr lang="en-US" dirty="0"/>
              <a:t>Relevant information such as </a:t>
            </a:r>
          </a:p>
          <a:p>
            <a:pPr lvl="1"/>
            <a:r>
              <a:rPr lang="en-US" dirty="0"/>
              <a:t>Species</a:t>
            </a:r>
          </a:p>
          <a:p>
            <a:pPr lvl="1"/>
            <a:r>
              <a:rPr lang="en-US" dirty="0"/>
              <a:t>Coordinates </a:t>
            </a:r>
          </a:p>
          <a:p>
            <a:pPr lvl="1"/>
            <a:r>
              <a:rPr lang="en-US" dirty="0"/>
              <a:t>Event time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D4E8995-784D-5953-C3BC-2EA37EEA02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34055" y="3239449"/>
            <a:ext cx="8596668" cy="3186695"/>
          </a:xfrm>
        </p:spPr>
      </p:pic>
    </p:spTree>
    <p:extLst>
      <p:ext uri="{BB962C8B-B14F-4D97-AF65-F5344CB8AC3E}">
        <p14:creationId xmlns:p14="http://schemas.microsoft.com/office/powerpoint/2010/main" val="2570037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3CEFF8B-DD67-7A67-F2F5-8AFBD6F78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Data</a:t>
            </a:r>
            <a:endParaRPr lang="en-IN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DC313B-751F-84AA-3D50-FDCBECD0D2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 – Longitude</a:t>
            </a:r>
          </a:p>
          <a:p>
            <a:r>
              <a:rPr lang="en-US" dirty="0"/>
              <a:t>y – Latitude</a:t>
            </a:r>
          </a:p>
          <a:p>
            <a:r>
              <a:rPr lang="en-US" dirty="0"/>
              <a:t>Band – contains an average of all weather information </a:t>
            </a:r>
          </a:p>
          <a:p>
            <a:endParaRPr lang="en-IN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A8D0770-583D-2C91-1253-9EEA4BFF91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3839" y="2255125"/>
            <a:ext cx="4184650" cy="602727"/>
          </a:xfrm>
        </p:spPr>
      </p:pic>
    </p:spTree>
    <p:extLst>
      <p:ext uri="{BB962C8B-B14F-4D97-AF65-F5344CB8AC3E}">
        <p14:creationId xmlns:p14="http://schemas.microsoft.com/office/powerpoint/2010/main" val="4183813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7F7C5-7811-74BD-A7EA-BC3A6EF22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27" y="609599"/>
            <a:ext cx="3686174" cy="13228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2800" dirty="0"/>
              <a:t>Spatial and Frequency Distribution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5C8F567-31CF-31A4-321B-D22AE7FDC7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3427" y="2194101"/>
            <a:ext cx="3543298" cy="3973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Used the same reference notebook</a:t>
            </a:r>
          </a:p>
          <a:p>
            <a:r>
              <a:rPr lang="en-US" sz="2000" dirty="0"/>
              <a:t>Took all features except Runoff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C1C9CF2-AF31-33E6-0A9C-E77B59CD9D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00360" y="138828"/>
            <a:ext cx="2867704" cy="655475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B1299A-5B8B-8503-0893-9239EBAED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211" y="114249"/>
            <a:ext cx="2867704" cy="655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70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A731-733A-F013-3D50-5FC9416C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616" y="3645797"/>
            <a:ext cx="3231229" cy="1325563"/>
          </a:xfrm>
        </p:spPr>
        <p:txBody>
          <a:bodyPr/>
          <a:lstStyle/>
          <a:p>
            <a:r>
              <a:rPr lang="en-US" dirty="0"/>
              <a:t>Feature Dependency</a:t>
            </a:r>
            <a:endParaRPr lang="en-IN" dirty="0"/>
          </a:p>
        </p:txBody>
      </p:sp>
      <p:pic>
        <p:nvPicPr>
          <p:cNvPr id="5" name="Content Placeholder 4" descr="Feature dependency plot">
            <a:extLst>
              <a:ext uri="{FF2B5EF4-FFF2-40B4-BE49-F238E27FC236}">
                <a16:creationId xmlns:a16="http://schemas.microsoft.com/office/drawing/2014/main" id="{43DFB1C5-2F54-78ED-866D-D96E0608E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086" y="214639"/>
            <a:ext cx="6428721" cy="6428721"/>
          </a:xfrm>
        </p:spPr>
      </p:pic>
    </p:spTree>
    <p:extLst>
      <p:ext uri="{BB962C8B-B14F-4D97-AF65-F5344CB8AC3E}">
        <p14:creationId xmlns:p14="http://schemas.microsoft.com/office/powerpoint/2010/main" val="3680908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D5ABC-3982-3BC4-2279-F1DEAC455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Correlation matrix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0A80D00-2A94-CB0A-FB0A-58067799D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3443" y="208790"/>
            <a:ext cx="5886044" cy="626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43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4AD7E-99B0-C09D-5149-C34776E5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and validation predictions</a:t>
            </a:r>
            <a:endParaRPr lang="en-I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FD302B8-5249-BDC8-C3D1-C2BE6AD453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4058639"/>
              </p:ext>
            </p:extLst>
          </p:nvPr>
        </p:nvGraphicFramePr>
        <p:xfrm>
          <a:off x="677863" y="2160588"/>
          <a:ext cx="4183062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354">
                  <a:extLst>
                    <a:ext uri="{9D8B030D-6E8A-4147-A177-3AD203B41FA5}">
                      <a16:colId xmlns:a16="http://schemas.microsoft.com/office/drawing/2014/main" val="1633290978"/>
                    </a:ext>
                  </a:extLst>
                </a:gridCol>
                <a:gridCol w="1394354">
                  <a:extLst>
                    <a:ext uri="{9D8B030D-6E8A-4147-A177-3AD203B41FA5}">
                      <a16:colId xmlns:a16="http://schemas.microsoft.com/office/drawing/2014/main" val="1469547026"/>
                    </a:ext>
                  </a:extLst>
                </a:gridCol>
                <a:gridCol w="1394354">
                  <a:extLst>
                    <a:ext uri="{9D8B030D-6E8A-4147-A177-3AD203B41FA5}">
                      <a16:colId xmlns:a16="http://schemas.microsoft.com/office/drawing/2014/main" val="2909168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  <a:endParaRPr lang="en-IN" dirty="0"/>
                    </a:p>
                  </a:txBody>
                  <a:tcPr marL="73819" marR="7381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Validation</a:t>
                      </a:r>
                    </a:p>
                    <a:p>
                      <a:r>
                        <a:rPr lang="en-US" dirty="0"/>
                        <a:t>Accuracy</a:t>
                      </a:r>
                      <a:endParaRPr lang="en-IN" dirty="0"/>
                    </a:p>
                  </a:txBody>
                  <a:tcPr marL="73819" marR="7381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Validation</a:t>
                      </a:r>
                    </a:p>
                    <a:p>
                      <a:r>
                        <a:rPr lang="en-US" dirty="0"/>
                        <a:t>F1</a:t>
                      </a:r>
                      <a:endParaRPr lang="en-IN" dirty="0"/>
                    </a:p>
                  </a:txBody>
                  <a:tcPr marL="73819" marR="73819"/>
                </a:tc>
                <a:extLst>
                  <a:ext uri="{0D108BD9-81ED-4DB2-BD59-A6C34878D82A}">
                    <a16:rowId xmlns:a16="http://schemas.microsoft.com/office/drawing/2014/main" val="563993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  <a:endParaRPr lang="en-IN" dirty="0"/>
                    </a:p>
                  </a:txBody>
                  <a:tcPr marL="73819" marR="7381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</a:t>
                      </a:r>
                      <a:endParaRPr lang="en-IN" dirty="0"/>
                    </a:p>
                  </a:txBody>
                  <a:tcPr marL="73819" marR="7381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</a:t>
                      </a:r>
                      <a:endParaRPr lang="en-IN" dirty="0"/>
                    </a:p>
                  </a:txBody>
                  <a:tcPr marL="73819" marR="73819"/>
                </a:tc>
                <a:extLst>
                  <a:ext uri="{0D108BD9-81ED-4DB2-BD59-A6C34878D82A}">
                    <a16:rowId xmlns:a16="http://schemas.microsoft.com/office/drawing/2014/main" val="2805216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LightGBM</a:t>
                      </a:r>
                      <a:endParaRPr lang="en-IN" dirty="0"/>
                    </a:p>
                  </a:txBody>
                  <a:tcPr marL="73819" marR="7381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</a:t>
                      </a:r>
                      <a:endParaRPr lang="en-IN" dirty="0"/>
                    </a:p>
                  </a:txBody>
                  <a:tcPr marL="73819" marR="7381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</a:t>
                      </a:r>
                      <a:endParaRPr lang="en-IN" dirty="0"/>
                    </a:p>
                  </a:txBody>
                  <a:tcPr marL="73819" marR="73819"/>
                </a:tc>
                <a:extLst>
                  <a:ext uri="{0D108BD9-81ED-4DB2-BD59-A6C34878D82A}">
                    <a16:rowId xmlns:a16="http://schemas.microsoft.com/office/drawing/2014/main" val="163449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 marL="73819" marR="7381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  <a:endParaRPr lang="en-IN" dirty="0"/>
                    </a:p>
                  </a:txBody>
                  <a:tcPr marL="73819" marR="7381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</a:t>
                      </a:r>
                      <a:endParaRPr lang="en-IN" dirty="0"/>
                    </a:p>
                  </a:txBody>
                  <a:tcPr marL="73819" marR="73819"/>
                </a:tc>
                <a:extLst>
                  <a:ext uri="{0D108BD9-81ED-4DB2-BD59-A6C34878D82A}">
                    <a16:rowId xmlns:a16="http://schemas.microsoft.com/office/drawing/2014/main" val="3330183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  <a:endParaRPr lang="en-IN" dirty="0"/>
                    </a:p>
                  </a:txBody>
                  <a:tcPr marL="73819" marR="7381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  <a:endParaRPr lang="en-IN" dirty="0"/>
                    </a:p>
                  </a:txBody>
                  <a:tcPr marL="73819" marR="7381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  <a:endParaRPr lang="en-IN" dirty="0"/>
                    </a:p>
                  </a:txBody>
                  <a:tcPr marL="73819" marR="73819"/>
                </a:tc>
                <a:extLst>
                  <a:ext uri="{0D108BD9-81ED-4DB2-BD59-A6C34878D82A}">
                    <a16:rowId xmlns:a16="http://schemas.microsoft.com/office/drawing/2014/main" val="1847977081"/>
                  </a:ext>
                </a:extLst>
              </a:tr>
            </a:tbl>
          </a:graphicData>
        </a:graphic>
      </p:graphicFrame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F52CCB-0CAC-240E-5EB9-C488E0324E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89525" y="2279485"/>
            <a:ext cx="4184650" cy="3643643"/>
          </a:xfrm>
        </p:spPr>
      </p:pic>
    </p:spTree>
    <p:extLst>
      <p:ext uri="{BB962C8B-B14F-4D97-AF65-F5344CB8AC3E}">
        <p14:creationId xmlns:p14="http://schemas.microsoft.com/office/powerpoint/2010/main" val="4253063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16A9-EBE6-6172-3B7E-00A4CF327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0739" y="2404534"/>
            <a:ext cx="8423264" cy="1646302"/>
          </a:xfrm>
        </p:spPr>
        <p:txBody>
          <a:bodyPr/>
          <a:lstStyle/>
          <a:p>
            <a:r>
              <a:rPr lang="en-US" dirty="0"/>
              <a:t>Why F1 score in the test is not as high as expected?</a:t>
            </a:r>
            <a:endParaRPr lang="en-I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B8AC34B-4238-AC49-878D-E8F8F21918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got 0.74 using Random Forest and Decision Tree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84579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345</TotalTime>
  <Words>492</Words>
  <Application>Microsoft Office PowerPoint</Application>
  <PresentationFormat>Widescreen</PresentationFormat>
  <Paragraphs>124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Trebuchet MS</vt:lpstr>
      <vt:lpstr>Wingdings 3</vt:lpstr>
      <vt:lpstr>Facet</vt:lpstr>
      <vt:lpstr>Litoria Frog Data</vt:lpstr>
      <vt:lpstr>Litoria Fallax</vt:lpstr>
      <vt:lpstr>Occurrence Data</vt:lpstr>
      <vt:lpstr>Weather Data</vt:lpstr>
      <vt:lpstr>Spatial and Frequency Distribution</vt:lpstr>
      <vt:lpstr>Feature Dependency</vt:lpstr>
      <vt:lpstr>Correlation matrix</vt:lpstr>
      <vt:lpstr>Models and validation predictions</vt:lpstr>
      <vt:lpstr>Why F1 score in the test is not as high as expected?</vt:lpstr>
      <vt:lpstr>Observation 1 – Is data really big?</vt:lpstr>
      <vt:lpstr>What did we do?</vt:lpstr>
      <vt:lpstr>Models and validation predictions</vt:lpstr>
      <vt:lpstr>We still didn’t get good F1 score</vt:lpstr>
      <vt:lpstr>Observation 2 – Reason for little Information</vt:lpstr>
      <vt:lpstr>What we did?</vt:lpstr>
      <vt:lpstr>Feature reading</vt:lpstr>
      <vt:lpstr>Feature reading - Continued</vt:lpstr>
      <vt:lpstr>Models and Validation Predictions</vt:lpstr>
      <vt:lpstr>Observation 3 – Satellite data</vt:lpstr>
      <vt:lpstr>Issues and after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Litoria Frog Data</dc:title>
  <dc:creator>Peeyush Dyavarashetty</dc:creator>
  <cp:lastModifiedBy>Peeyush Dyavarashetty</cp:lastModifiedBy>
  <cp:revision>4</cp:revision>
  <dcterms:created xsi:type="dcterms:W3CDTF">2024-03-02T01:53:54Z</dcterms:created>
  <dcterms:modified xsi:type="dcterms:W3CDTF">2024-03-02T14:54:26Z</dcterms:modified>
</cp:coreProperties>
</file>